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0" r:id="rId4"/>
    <p:sldId id="263" r:id="rId5"/>
    <p:sldId id="271" r:id="rId6"/>
    <p:sldId id="261" r:id="rId7"/>
    <p:sldId id="262" r:id="rId8"/>
    <p:sldId id="266" r:id="rId9"/>
    <p:sldId id="267" r:id="rId10"/>
    <p:sldId id="270" r:id="rId11"/>
    <p:sldId id="305" r:id="rId12"/>
    <p:sldId id="264" r:id="rId13"/>
    <p:sldId id="269" r:id="rId14"/>
    <p:sldId id="273" r:id="rId15"/>
    <p:sldId id="275" r:id="rId16"/>
    <p:sldId id="276" r:id="rId17"/>
    <p:sldId id="272" r:id="rId18"/>
    <p:sldId id="306" r:id="rId19"/>
    <p:sldId id="307" r:id="rId20"/>
    <p:sldId id="308" r:id="rId21"/>
    <p:sldId id="309" r:id="rId22"/>
    <p:sldId id="311" r:id="rId23"/>
    <p:sldId id="310" r:id="rId24"/>
    <p:sldId id="312" r:id="rId25"/>
    <p:sldId id="31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B0F0"/>
    <a:srgbClr val="0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76310" autoAdjust="0"/>
  </p:normalViewPr>
  <p:slideViewPr>
    <p:cSldViewPr snapToGrid="0" snapToObjects="1">
      <p:cViewPr>
        <p:scale>
          <a:sx n="100" d="100"/>
          <a:sy n="100" d="100"/>
        </p:scale>
        <p:origin x="-1308" y="5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8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31315-9A8C-4D84-8C5C-5A8C86A34C4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0FEAF-87FC-453D-91B4-2BA2FDD491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7113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morning everyone! So as</a:t>
            </a:r>
            <a:r>
              <a:rPr lang="en-US" baseline="0" dirty="0" smtClean="0"/>
              <a:t> you already heard (from the introduction) my name is Anthony </a:t>
            </a:r>
            <a:r>
              <a:rPr lang="en-US" baseline="0" dirty="0" err="1" smtClean="0"/>
              <a:t>Consoli</a:t>
            </a:r>
            <a:r>
              <a:rPr lang="en-US" baseline="0" dirty="0" smtClean="0"/>
              <a:t>, I graduated WHS in 2012 so I’m not THAT much older than some of you guys. I am studying computer science in college and basically today I want to show you guys a thing or two about computer programming and “coding”. So let’s get right too it as we only have so little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0FEAF-87FC-453D-91B4-2BA2FDD4912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294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guessing most of you have</a:t>
            </a:r>
            <a:r>
              <a:rPr lang="en-US" baseline="0" dirty="0" smtClean="0"/>
              <a:t> heard the words, “programming”, “code” but don’t understand what it means. I first saw this stuff in movies, with crazy bad guys typing really fast on a keyboard and writing sentences that look like </a:t>
            </a:r>
            <a:r>
              <a:rPr lang="en-US" baseline="0" dirty="0" err="1" smtClean="0"/>
              <a:t>abosulte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gobbly</a:t>
            </a:r>
            <a:r>
              <a:rPr lang="en-US" baseline="0" dirty="0" smtClean="0"/>
              <a:t>-gook to me. The reality can’t be further from this; programming/coding, which are really the same thing is very easy to do. The hard part comes when you have to come up with WHAT to program.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I’m going to show you today is a basic introduction in HOW to program with the hopes that some of you will continue to  learn on your own. By learning how to code you will have a tool to create anything that you want.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0FEAF-87FC-453D-91B4-2BA2FDD4912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39179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Scratch</a:t>
            </a:r>
            <a:r>
              <a:rPr lang="en-US" baseline="0" dirty="0" smtClean="0"/>
              <a:t> </a:t>
            </a:r>
            <a:r>
              <a:rPr lang="en-US" baseline="0" dirty="0" smtClean="0"/>
              <a:t>is a simple and easy way to tell our computer what we want it to do.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0FEAF-87FC-453D-91B4-2BA2FDD4912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2941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0FEAF-87FC-453D-91B4-2BA2FDD4912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2941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0FEAF-87FC-453D-91B4-2BA2FDD4912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23194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 cstate="print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pPr/>
              <a:t>1/23/2014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scratch.mit.edu/projects/3310840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urryUp-Regular"/>
                <a:cs typeface="HurryUp-Regular"/>
              </a:rPr>
              <a:t>CS.001</a:t>
            </a:r>
            <a:endParaRPr lang="en-US" dirty="0">
              <a:latin typeface="HurryUp-Regular"/>
              <a:cs typeface="HurryUp-Regular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urryUp-Regular"/>
                <a:cs typeface="HurryUp-Regular"/>
              </a:rPr>
              <a:t>Introduction to Programming using Scratch</a:t>
            </a:r>
            <a:endParaRPr lang="en-US" dirty="0">
              <a:latin typeface="HurryUp-Regular"/>
              <a:cs typeface="HurryUp-Regular"/>
            </a:endParaRPr>
          </a:p>
        </p:txBody>
      </p:sp>
      <p:pic>
        <p:nvPicPr>
          <p:cNvPr id="6" name="Picture 5" descr="TechDayLogo_v2_edit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645" t="19434" r="21712" b="26533"/>
          <a:stretch/>
        </p:blipFill>
        <p:spPr>
          <a:xfrm>
            <a:off x="6447440" y="0"/>
            <a:ext cx="2696560" cy="37055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9003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4944"/>
            <a:ext cx="7313613" cy="868362"/>
          </a:xfrm>
        </p:spPr>
        <p:txBody>
          <a:bodyPr/>
          <a:lstStyle/>
          <a:p>
            <a:r>
              <a:rPr lang="en-US" sz="4400" dirty="0" smtClean="0">
                <a:latin typeface="HurryUp-Regular"/>
              </a:rPr>
              <a:t>Adding The Shark</a:t>
            </a:r>
            <a:endParaRPr lang="en-US" sz="4400" dirty="0">
              <a:latin typeface="HurryUp-Regular"/>
            </a:endParaRPr>
          </a:p>
        </p:txBody>
      </p:sp>
      <p:pic>
        <p:nvPicPr>
          <p:cNvPr id="5" name="Picture 4" descr="Screenshot (9).png"/>
          <p:cNvPicPr>
            <a:picLocks noChangeAspect="1"/>
          </p:cNvPicPr>
          <p:nvPr/>
        </p:nvPicPr>
        <p:blipFill>
          <a:blip r:embed="rId2" cstate="print"/>
          <a:srcRect t="11000" b="6500"/>
          <a:stretch>
            <a:fillRect/>
          </a:stretch>
        </p:blipFill>
        <p:spPr>
          <a:xfrm>
            <a:off x="2028825" y="986097"/>
            <a:ext cx="5181600" cy="2604827"/>
          </a:xfrm>
          <a:prstGeom prst="rect">
            <a:avLst/>
          </a:prstGeom>
        </p:spPr>
      </p:pic>
      <p:pic>
        <p:nvPicPr>
          <p:cNvPr id="6" name="Picture 5" descr="Screenshot (11).png"/>
          <p:cNvPicPr>
            <a:picLocks noChangeAspect="1"/>
          </p:cNvPicPr>
          <p:nvPr/>
        </p:nvPicPr>
        <p:blipFill>
          <a:blip r:embed="rId3" cstate="print"/>
          <a:srcRect t="5667" b="4333"/>
          <a:stretch>
            <a:fillRect/>
          </a:stretch>
        </p:blipFill>
        <p:spPr>
          <a:xfrm>
            <a:off x="2028825" y="3590924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27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4944"/>
            <a:ext cx="7313613" cy="868362"/>
          </a:xfrm>
        </p:spPr>
        <p:txBody>
          <a:bodyPr/>
          <a:lstStyle/>
          <a:p>
            <a:r>
              <a:rPr lang="en-US" sz="4400" dirty="0" smtClean="0">
                <a:latin typeface="HurryUp-Regular"/>
              </a:rPr>
              <a:t>Getting the Shark to move</a:t>
            </a:r>
            <a:endParaRPr lang="en-US" sz="4400" dirty="0">
              <a:latin typeface="HurryUp-Regular"/>
            </a:endParaRPr>
          </a:p>
        </p:txBody>
      </p:sp>
      <p:pic>
        <p:nvPicPr>
          <p:cNvPr id="8" name="Picture 7" descr="Screenshot (16).png"/>
          <p:cNvPicPr>
            <a:picLocks noChangeAspect="1"/>
          </p:cNvPicPr>
          <p:nvPr/>
        </p:nvPicPr>
        <p:blipFill>
          <a:blip r:embed="rId2" cstate="print"/>
          <a:srcRect t="5667" r="25208" b="19500"/>
          <a:stretch>
            <a:fillRect/>
          </a:stretch>
        </p:blipFill>
        <p:spPr>
          <a:xfrm>
            <a:off x="1257300" y="1581150"/>
            <a:ext cx="6838950" cy="4276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827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313613" cy="868362"/>
          </a:xfrm>
        </p:spPr>
        <p:txBody>
          <a:bodyPr/>
          <a:lstStyle/>
          <a:p>
            <a:r>
              <a:rPr lang="en-US" sz="3200" dirty="0" smtClean="0">
                <a:latin typeface="HurryUp-Regular"/>
              </a:rPr>
              <a:t>Adding lose sprite</a:t>
            </a:r>
            <a:endParaRPr lang="en-US" sz="3200" dirty="0">
              <a:latin typeface="HurryUp-Regular"/>
            </a:endParaRPr>
          </a:p>
        </p:txBody>
      </p:sp>
      <p:pic>
        <p:nvPicPr>
          <p:cNvPr id="26" name="Picture 25" descr="Screenshot (18).png"/>
          <p:cNvPicPr>
            <a:picLocks noChangeAspect="1"/>
          </p:cNvPicPr>
          <p:nvPr/>
        </p:nvPicPr>
        <p:blipFill>
          <a:blip r:embed="rId2" cstate="print"/>
          <a:srcRect t="8667" r="10017" b="7833"/>
          <a:stretch>
            <a:fillRect/>
          </a:stretch>
        </p:blipFill>
        <p:spPr>
          <a:xfrm>
            <a:off x="485775" y="1304925"/>
            <a:ext cx="8228013" cy="4772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301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90650"/>
            <a:ext cx="7313613" cy="868362"/>
          </a:xfrm>
        </p:spPr>
        <p:txBody>
          <a:bodyPr/>
          <a:lstStyle/>
          <a:p>
            <a:r>
              <a:rPr lang="en-US" sz="5400" dirty="0" smtClean="0">
                <a:latin typeface="HurryUp-Regular"/>
              </a:rPr>
              <a:t>Test your game</a:t>
            </a:r>
            <a:endParaRPr lang="en-US" sz="5400" dirty="0">
              <a:latin typeface="HurryUp-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0575" y="2590800"/>
            <a:ext cx="777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>
              <a:buFont typeface="Arial" pitchFamily="34" charset="0"/>
              <a:buChar char="•"/>
            </a:pPr>
            <a:r>
              <a:rPr lang="en-US" dirty="0" smtClean="0">
                <a:latin typeface="HurryUp-Regular" pitchFamily="82" charset="0"/>
              </a:rPr>
              <a:t>Avoid the shark one time</a:t>
            </a:r>
          </a:p>
          <a:p>
            <a:pPr lvl="3">
              <a:buFont typeface="Arial" pitchFamily="34" charset="0"/>
              <a:buChar char="•"/>
            </a:pPr>
            <a:endParaRPr lang="en-US" dirty="0" smtClean="0">
              <a:latin typeface="HurryUp-Regular" pitchFamily="82" charset="0"/>
            </a:endParaRPr>
          </a:p>
          <a:p>
            <a:pPr lvl="3">
              <a:buFont typeface="Arial" pitchFamily="34" charset="0"/>
              <a:buChar char="•"/>
            </a:pPr>
            <a:r>
              <a:rPr lang="en-US" dirty="0" smtClean="0">
                <a:latin typeface="HurryUp-Regular" pitchFamily="82" charset="0"/>
              </a:rPr>
              <a:t>Get Eaten by the shark the second time</a:t>
            </a:r>
          </a:p>
          <a:p>
            <a:r>
              <a:rPr lang="en-US" dirty="0" smtClean="0">
                <a:latin typeface="HurryUp-Regular" pitchFamily="82" charset="0"/>
              </a:rPr>
              <a:t>	</a:t>
            </a:r>
          </a:p>
          <a:p>
            <a:endParaRPr lang="en-US" dirty="0" smtClean="0">
              <a:latin typeface="HurryUp-Regular" pitchFamily="82" charset="0"/>
            </a:endParaRPr>
          </a:p>
          <a:p>
            <a:r>
              <a:rPr lang="en-US" dirty="0" smtClean="0">
                <a:latin typeface="HurryUp-Regular" pitchFamily="82" charset="0"/>
              </a:rPr>
              <a:t>	</a:t>
            </a:r>
          </a:p>
          <a:p>
            <a:r>
              <a:rPr lang="en-US" dirty="0" smtClean="0">
                <a:latin typeface="HurryUp-Regular" pitchFamily="82" charset="0"/>
              </a:rPr>
              <a:t>	</a:t>
            </a:r>
          </a:p>
          <a:p>
            <a:r>
              <a:rPr lang="en-US" dirty="0" smtClean="0">
                <a:latin typeface="HurryUp-Regular" pitchFamily="82" charset="0"/>
              </a:rPr>
              <a:t>	      **Testing is an extremely important part of 					    programming** </a:t>
            </a:r>
            <a:endParaRPr lang="en-US" dirty="0">
              <a:latin typeface="HurryUp-Regular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012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9"/>
            <a:ext cx="7313613" cy="1058862"/>
          </a:xfrm>
        </p:spPr>
        <p:txBody>
          <a:bodyPr/>
          <a:lstStyle/>
          <a:p>
            <a:r>
              <a:rPr lang="en-US" dirty="0" smtClean="0">
                <a:latin typeface="HurryUp-Regular"/>
              </a:rPr>
              <a:t>Making the shark random</a:t>
            </a:r>
            <a:endParaRPr lang="en-US" sz="2800" i="1" dirty="0">
              <a:latin typeface="+mn-lt"/>
            </a:endParaRPr>
          </a:p>
        </p:txBody>
      </p:sp>
      <p:pic>
        <p:nvPicPr>
          <p:cNvPr id="7" name="Picture 6" descr="Screenshot (17).png"/>
          <p:cNvPicPr>
            <a:picLocks noChangeAspect="1"/>
          </p:cNvPicPr>
          <p:nvPr/>
        </p:nvPicPr>
        <p:blipFill>
          <a:blip r:embed="rId2" cstate="print"/>
          <a:srcRect l="29167" t="7333" b="16333"/>
          <a:stretch>
            <a:fillRect/>
          </a:stretch>
        </p:blipFill>
        <p:spPr>
          <a:xfrm>
            <a:off x="1608138" y="1533526"/>
            <a:ext cx="6477000" cy="4362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248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313613" cy="1643062"/>
          </a:xfrm>
        </p:spPr>
        <p:txBody>
          <a:bodyPr/>
          <a:lstStyle/>
          <a:p>
            <a:r>
              <a:rPr lang="en-US" sz="3600" dirty="0" smtClean="0">
                <a:latin typeface="HurryUp-Regular"/>
              </a:rPr>
              <a:t>Adding our first fish</a:t>
            </a:r>
            <a:endParaRPr lang="en-US" sz="3600" i="1" dirty="0">
              <a:latin typeface="+mn-lt"/>
            </a:endParaRPr>
          </a:p>
        </p:txBody>
      </p:sp>
      <p:pic>
        <p:nvPicPr>
          <p:cNvPr id="5" name="Picture 4" descr="Screenshot (17).png"/>
          <p:cNvPicPr>
            <a:picLocks noChangeAspect="1"/>
          </p:cNvPicPr>
          <p:nvPr/>
        </p:nvPicPr>
        <p:blipFill>
          <a:blip r:embed="rId3" cstate="print"/>
          <a:srcRect l="29271" t="11333" r="16771" b="21500"/>
          <a:stretch>
            <a:fillRect/>
          </a:stretch>
        </p:blipFill>
        <p:spPr>
          <a:xfrm>
            <a:off x="552450" y="1603374"/>
            <a:ext cx="5734050" cy="44610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9875" y="1603374"/>
            <a:ext cx="22764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</a:rPr>
              <a:t>After you have copied and pasted the code from the shark, test the game.</a:t>
            </a:r>
          </a:p>
          <a:p>
            <a:endParaRPr lang="en-US" dirty="0" smtClean="0">
              <a:latin typeface="HurryUp-Regular" pitchFamily="82" charset="0"/>
            </a:endParaRPr>
          </a:p>
          <a:p>
            <a:r>
              <a:rPr lang="en-US" dirty="0" smtClean="0">
                <a:latin typeface="HurryUp-Regular" pitchFamily="82" charset="0"/>
              </a:rPr>
              <a:t>Try to catch the fish and the raise your hand if you notice the problem</a:t>
            </a:r>
            <a:endParaRPr lang="en-US" dirty="0">
              <a:latin typeface="HurryUp-Regular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3831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latin typeface="HurryUp-Regular" pitchFamily="82" charset="0"/>
              </a:rPr>
              <a:t>Making our first variable</a:t>
            </a:r>
            <a:endParaRPr lang="en-US" sz="3200" dirty="0">
              <a:latin typeface="HurryUp-Regular" pitchFamily="82" charset="0"/>
            </a:endParaRPr>
          </a:p>
        </p:txBody>
      </p:sp>
      <p:pic>
        <p:nvPicPr>
          <p:cNvPr id="10" name="Picture 9" descr="Screenshot (22).png"/>
          <p:cNvPicPr>
            <a:picLocks noChangeAspect="1"/>
          </p:cNvPicPr>
          <p:nvPr/>
        </p:nvPicPr>
        <p:blipFill>
          <a:blip r:embed="rId2" cstate="print"/>
          <a:srcRect t="5500" b="30667"/>
          <a:stretch>
            <a:fillRect/>
          </a:stretch>
        </p:blipFill>
        <p:spPr>
          <a:xfrm>
            <a:off x="0" y="1962150"/>
            <a:ext cx="9144000" cy="36480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54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313613" cy="868362"/>
          </a:xfrm>
        </p:spPr>
        <p:txBody>
          <a:bodyPr/>
          <a:lstStyle/>
          <a:p>
            <a:r>
              <a:rPr lang="en-US" sz="3200" dirty="0" smtClean="0">
                <a:latin typeface="HurryUp-Regular"/>
              </a:rPr>
              <a:t>Fixing our problem</a:t>
            </a:r>
            <a:endParaRPr lang="en-US" sz="3200" dirty="0">
              <a:latin typeface="HurryUp-Regular"/>
            </a:endParaRPr>
          </a:p>
        </p:txBody>
      </p:sp>
      <p:pic>
        <p:nvPicPr>
          <p:cNvPr id="7" name="Picture 6" descr="Screenshot (20).png"/>
          <p:cNvPicPr>
            <a:picLocks noChangeAspect="1"/>
          </p:cNvPicPr>
          <p:nvPr/>
        </p:nvPicPr>
        <p:blipFill>
          <a:blip r:embed="rId2" cstate="print"/>
          <a:srcRect l="41875" t="5667" r="15833" b="20167"/>
          <a:stretch>
            <a:fillRect/>
          </a:stretch>
        </p:blipFill>
        <p:spPr>
          <a:xfrm>
            <a:off x="2352675" y="914400"/>
            <a:ext cx="4486275" cy="49172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897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HurryUp-Regular" pitchFamily="82" charset="0"/>
              </a:rPr>
              <a:t>Making a time variable &amp; Initializing variables </a:t>
            </a:r>
            <a:endParaRPr lang="en-US" sz="3600" dirty="0">
              <a:latin typeface="HurryUp-Regular" pitchFamily="82" charset="0"/>
            </a:endParaRPr>
          </a:p>
        </p:txBody>
      </p:sp>
      <p:pic>
        <p:nvPicPr>
          <p:cNvPr id="4" name="Picture 3" descr="Screenshot (24).png"/>
          <p:cNvPicPr>
            <a:picLocks noChangeAspect="1"/>
          </p:cNvPicPr>
          <p:nvPr/>
        </p:nvPicPr>
        <p:blipFill>
          <a:blip r:embed="rId2" cstate="print"/>
          <a:srcRect t="11833" r="16667" b="3667"/>
          <a:stretch>
            <a:fillRect/>
          </a:stretch>
        </p:blipFill>
        <p:spPr>
          <a:xfrm>
            <a:off x="1171575" y="1510165"/>
            <a:ext cx="7296150" cy="46239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HurryUp-Regular" pitchFamily="82" charset="0"/>
              </a:rPr>
              <a:t>Adding win sprite</a:t>
            </a:r>
            <a:endParaRPr lang="en-US" sz="3600" dirty="0">
              <a:latin typeface="HurryUp-Regular" pitchFamily="82" charset="0"/>
            </a:endParaRPr>
          </a:p>
        </p:txBody>
      </p:sp>
      <p:pic>
        <p:nvPicPr>
          <p:cNvPr id="4" name="Picture 3" descr="Screenshot (26).png"/>
          <p:cNvPicPr>
            <a:picLocks noChangeAspect="1"/>
          </p:cNvPicPr>
          <p:nvPr/>
        </p:nvPicPr>
        <p:blipFill>
          <a:blip r:embed="rId2" cstate="print"/>
          <a:srcRect l="29375" t="13166" r="10017" b="42834"/>
          <a:stretch>
            <a:fillRect/>
          </a:stretch>
        </p:blipFill>
        <p:spPr>
          <a:xfrm>
            <a:off x="1876425" y="3352800"/>
            <a:ext cx="5541963" cy="251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9062" y="1371600"/>
            <a:ext cx="618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</a:rPr>
              <a:t>First we must upload the win sprite just like we did with the lose sprite and center it on the screen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9062" y="2314575"/>
            <a:ext cx="6297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</a:rPr>
              <a:t>After that we should edit the script for the win sprite to look like this.</a:t>
            </a:r>
            <a:endParaRPr lang="en-US" dirty="0">
              <a:latin typeface="HurryUp-Regular" pitchFamily="8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urryUp-Regular"/>
                <a:cs typeface="HurryUp-Regular"/>
              </a:rPr>
              <a:t>What is Code?</a:t>
            </a:r>
            <a:endParaRPr lang="en-US" dirty="0">
              <a:latin typeface="HurryUp-Regular"/>
              <a:cs typeface="HurryUp-Regular"/>
            </a:endParaRPr>
          </a:p>
        </p:txBody>
      </p:sp>
      <p:pic>
        <p:nvPicPr>
          <p:cNvPr id="5" name="Picture Placeholder 4" descr="code_shot_1.pn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85" t="24912" r="-885" b="8620"/>
          <a:stretch/>
        </p:blipFill>
        <p:spPr>
          <a:xfrm rot="21240000">
            <a:off x="857250" y="633413"/>
            <a:ext cx="5010150" cy="325437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>
                <a:latin typeface="HurryUp-Regular"/>
                <a:cs typeface="HurryUp-Regular"/>
              </a:rPr>
              <a:t>And how is it prevalent to today’s world?</a:t>
            </a:r>
            <a:endParaRPr lang="en-US" dirty="0">
              <a:latin typeface="HurryUp-Regular"/>
              <a:cs typeface="HurryUp-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83733" y="4199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622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HurryUp-Regular" pitchFamily="82" charset="0"/>
              </a:rPr>
              <a:t>Altering Scuba Steve/Sally’s script to account for time</a:t>
            </a:r>
            <a:endParaRPr lang="en-US" sz="2800" dirty="0">
              <a:latin typeface="HurryUp-Regular" pitchFamily="82" charset="0"/>
            </a:endParaRPr>
          </a:p>
        </p:txBody>
      </p:sp>
      <p:pic>
        <p:nvPicPr>
          <p:cNvPr id="4" name="Picture 3" descr="Screenshot (25).png"/>
          <p:cNvPicPr>
            <a:picLocks noChangeAspect="1"/>
          </p:cNvPicPr>
          <p:nvPr/>
        </p:nvPicPr>
        <p:blipFill>
          <a:blip r:embed="rId2" cstate="print"/>
          <a:srcRect l="29062" t="9000" r="2188" b="6000"/>
          <a:stretch>
            <a:fillRect/>
          </a:stretch>
        </p:blipFill>
        <p:spPr>
          <a:xfrm>
            <a:off x="2019300" y="1639092"/>
            <a:ext cx="5570538" cy="43045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81100"/>
            <a:ext cx="7313613" cy="4056062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latin typeface="HurryUp-Regular" pitchFamily="82" charset="0"/>
              </a:rPr>
              <a:t>		   Now we all should have the basic 			functionality of the game</a:t>
            </a:r>
          </a:p>
          <a:p>
            <a:pPr>
              <a:buNone/>
            </a:pPr>
            <a:r>
              <a:rPr lang="en-US" dirty="0" smtClean="0">
                <a:latin typeface="HurryUp-Regular" pitchFamily="82" charset="0"/>
              </a:rPr>
              <a:t>			</a:t>
            </a:r>
          </a:p>
          <a:p>
            <a:pPr>
              <a:buNone/>
            </a:pPr>
            <a:r>
              <a:rPr lang="en-US" dirty="0" smtClean="0">
                <a:latin typeface="HurryUp-Regular" pitchFamily="82" charset="0"/>
              </a:rPr>
              <a:t>				Test the game</a:t>
            </a:r>
          </a:p>
          <a:p>
            <a:pPr>
              <a:buNone/>
            </a:pPr>
            <a:endParaRPr lang="en-US" dirty="0" smtClean="0">
              <a:latin typeface="HurryUp-Regular" pitchFamily="82" charset="0"/>
            </a:endParaRPr>
          </a:p>
          <a:p>
            <a:pPr>
              <a:buNone/>
            </a:pPr>
            <a:r>
              <a:rPr lang="en-US" dirty="0" smtClean="0">
                <a:latin typeface="HurryUp-Regular" pitchFamily="82" charset="0"/>
              </a:rPr>
              <a:t>		After you have tested your game it is time 	to add more fish to make the game more 			interesting</a:t>
            </a:r>
            <a:endParaRPr lang="en-US" dirty="0">
              <a:latin typeface="HurryUp-Regular" pitchFamily="82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52425"/>
            <a:ext cx="7313613" cy="868362"/>
          </a:xfrm>
        </p:spPr>
        <p:txBody>
          <a:bodyPr/>
          <a:lstStyle/>
          <a:p>
            <a:r>
              <a:rPr lang="en-US" sz="3600" dirty="0" smtClean="0">
                <a:latin typeface="HurryUp-Regular" pitchFamily="82" charset="0"/>
              </a:rPr>
              <a:t>Adding more fish</a:t>
            </a:r>
            <a:endParaRPr lang="en-US" sz="3600" dirty="0">
              <a:latin typeface="HurryUp-Regular" pitchFamily="82" charset="0"/>
            </a:endParaRPr>
          </a:p>
        </p:txBody>
      </p:sp>
      <p:pic>
        <p:nvPicPr>
          <p:cNvPr id="4" name="Picture 3" descr="Screenshot (28).png"/>
          <p:cNvPicPr>
            <a:picLocks noChangeAspect="1"/>
          </p:cNvPicPr>
          <p:nvPr/>
        </p:nvPicPr>
        <p:blipFill>
          <a:blip r:embed="rId2" cstate="print"/>
          <a:srcRect t="6000" r="21146" b="12667"/>
          <a:stretch>
            <a:fillRect/>
          </a:stretch>
        </p:blipFill>
        <p:spPr>
          <a:xfrm>
            <a:off x="1866901" y="1220787"/>
            <a:ext cx="5505450" cy="3549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4425" y="5153025"/>
            <a:ext cx="681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</a:rPr>
              <a:t>We will be adding the red fish and the green fish just like the purple fish and then duplicating the code from the purple fish into the others.</a:t>
            </a:r>
            <a:endParaRPr lang="en-US" dirty="0">
              <a:latin typeface="HurryUp-Regular" pitchFamily="82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HurryUp-Regular" pitchFamily="82" charset="0"/>
              </a:rPr>
              <a:t>Making the clam a rare catch</a:t>
            </a:r>
            <a:endParaRPr lang="en-US" sz="2800" dirty="0">
              <a:latin typeface="HurryUp-Regular" pitchFamily="82" charset="0"/>
            </a:endParaRPr>
          </a:p>
        </p:txBody>
      </p:sp>
      <p:pic>
        <p:nvPicPr>
          <p:cNvPr id="4" name="Picture 3" descr="Screenshot (27).png"/>
          <p:cNvPicPr>
            <a:picLocks noChangeAspect="1"/>
          </p:cNvPicPr>
          <p:nvPr/>
        </p:nvPicPr>
        <p:blipFill>
          <a:blip r:embed="rId2" cstate="print"/>
          <a:srcRect l="41989" t="12865" r="24670" b="8333"/>
          <a:stretch>
            <a:fillRect/>
          </a:stretch>
        </p:blipFill>
        <p:spPr>
          <a:xfrm>
            <a:off x="2647949" y="2257425"/>
            <a:ext cx="3419475" cy="4375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9675" y="1209675"/>
            <a:ext cx="6696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</a:rPr>
              <a:t>After uploading the green clam sprite you will change the clam’s script to make it harder to catch. </a:t>
            </a:r>
          </a:p>
          <a:p>
            <a:r>
              <a:rPr lang="en-US" dirty="0" smtClean="0">
                <a:latin typeface="HurryUp-Regular" pitchFamily="82" charset="0"/>
              </a:rPr>
              <a:t>This also means the clam should be worth more points</a:t>
            </a:r>
            <a:endParaRPr lang="en-US" dirty="0">
              <a:latin typeface="HurryUp-Regular" pitchFamily="8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urryUp-Regular" pitchFamily="82" charset="0"/>
              </a:rPr>
              <a:t>Finishing your game</a:t>
            </a:r>
            <a:endParaRPr lang="en-US" dirty="0">
              <a:latin typeface="HurryUp-Regular" pitchFamily="82" charset="0"/>
            </a:endParaRPr>
          </a:p>
        </p:txBody>
      </p:sp>
      <p:pic>
        <p:nvPicPr>
          <p:cNvPr id="4" name="Picture 3" descr="Screenshot (28).png"/>
          <p:cNvPicPr>
            <a:picLocks noChangeAspect="1"/>
          </p:cNvPicPr>
          <p:nvPr/>
        </p:nvPicPr>
        <p:blipFill>
          <a:blip r:embed="rId2" cstate="print"/>
          <a:srcRect l="73125" t="10660" b="51500"/>
          <a:stretch>
            <a:fillRect/>
          </a:stretch>
        </p:blipFill>
        <p:spPr>
          <a:xfrm>
            <a:off x="2428875" y="2876550"/>
            <a:ext cx="3571875" cy="314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3500" y="1571625"/>
            <a:ext cx="6505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</a:rPr>
              <a:t>By adding this code to the scripts of all of the character spites it will ensure that all of the fish are hidden when you win or lose.</a:t>
            </a:r>
            <a:endParaRPr lang="en-US" dirty="0">
              <a:latin typeface="HurryUp-Regular" pitchFamily="8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575" y="503238"/>
            <a:ext cx="7313613" cy="868362"/>
          </a:xfrm>
        </p:spPr>
        <p:txBody>
          <a:bodyPr/>
          <a:lstStyle/>
          <a:p>
            <a:r>
              <a:rPr lang="en-US" sz="4000" dirty="0" smtClean="0">
                <a:latin typeface="HurryUp-Regular" pitchFamily="82" charset="0"/>
              </a:rPr>
              <a:t>Challenge</a:t>
            </a:r>
            <a:endParaRPr lang="en-US" sz="4000" dirty="0">
              <a:latin typeface="HurryUp-Regular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8275" y="1838325"/>
            <a:ext cx="649605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</a:rPr>
              <a:t>Check out the full version of super swimmer to see all of the other cool things you can add to your game.</a:t>
            </a:r>
          </a:p>
          <a:p>
            <a:endParaRPr lang="en-US" dirty="0" smtClean="0">
              <a:latin typeface="HurryUp-Regular" pitchFamily="82" charset="0"/>
            </a:endParaRPr>
          </a:p>
          <a:p>
            <a:r>
              <a:rPr lang="en-US" dirty="0" smtClean="0">
                <a:latin typeface="HurryUp-Regular" pitchFamily="82" charset="0"/>
              </a:rPr>
              <a:t>Try to add power-ups and other features to your game using what you have learned while creating it.</a:t>
            </a:r>
          </a:p>
          <a:p>
            <a:endParaRPr lang="en-US" dirty="0" smtClean="0">
              <a:latin typeface="HurryUp-Regular" pitchFamily="82" charset="0"/>
            </a:endParaRPr>
          </a:p>
          <a:p>
            <a:r>
              <a:rPr lang="en-US" dirty="0" smtClean="0">
                <a:latin typeface="HurryUp-Regular" pitchFamily="82" charset="0"/>
              </a:rPr>
              <a:t>If you have ideas of your own feel free to try to put them into your game to make it even better.</a:t>
            </a:r>
          </a:p>
          <a:p>
            <a:endParaRPr lang="en-US" dirty="0" smtClean="0">
              <a:latin typeface="HurryUp-Regular" pitchFamily="82" charset="0"/>
            </a:endParaRPr>
          </a:p>
          <a:p>
            <a:r>
              <a:rPr lang="en-US" b="1" dirty="0" smtClean="0">
                <a:latin typeface="HurryUp-Regular" pitchFamily="82" charset="0"/>
              </a:rPr>
              <a:t>	     </a:t>
            </a:r>
          </a:p>
          <a:p>
            <a:endParaRPr lang="en-US" b="1" u="sng" dirty="0" smtClean="0">
              <a:latin typeface="HurryUp-Regular" pitchFamily="82" charset="0"/>
            </a:endParaRPr>
          </a:p>
          <a:p>
            <a:r>
              <a:rPr lang="en-US" b="1" dirty="0" smtClean="0">
                <a:latin typeface="HurryUp-Regular" pitchFamily="82" charset="0"/>
              </a:rPr>
              <a:t> </a:t>
            </a:r>
            <a:r>
              <a:rPr lang="en-US" sz="2800" b="1" u="sng" dirty="0" smtClean="0">
                <a:latin typeface="HurryUp-Regular" pitchFamily="82" charset="0"/>
              </a:rPr>
              <a:t>THE possibilities ARE ENDLESS</a:t>
            </a:r>
            <a:endParaRPr lang="en-US" sz="2800" b="1" u="sng" dirty="0">
              <a:latin typeface="HurryUp-Regular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54817" y="195943"/>
            <a:ext cx="6477000" cy="850900"/>
          </a:xfrm>
        </p:spPr>
        <p:txBody>
          <a:bodyPr/>
          <a:lstStyle/>
          <a:p>
            <a:pPr algn="ctr"/>
            <a:r>
              <a:rPr lang="en-US" dirty="0" smtClean="0">
                <a:latin typeface="HurryUp-Regular"/>
                <a:cs typeface="HurryUp-Regular"/>
              </a:rPr>
              <a:t>Code</a:t>
            </a:r>
            <a:endParaRPr lang="en-US" dirty="0">
              <a:latin typeface="HurryUp-Regular"/>
              <a:cs typeface="HurryUp-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91467" y="1247864"/>
            <a:ext cx="4013200" cy="1524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91467" y="3165564"/>
            <a:ext cx="4013200" cy="1524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91467" y="5121364"/>
            <a:ext cx="4013200" cy="15240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739117" y="1431130"/>
            <a:ext cx="3530600" cy="5030263"/>
            <a:chOff x="2749550" y="1542166"/>
            <a:chExt cx="3530600" cy="5030263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4" name="Rectangle 23"/>
            <p:cNvSpPr/>
            <p:nvPr/>
          </p:nvSpPr>
          <p:spPr>
            <a:xfrm>
              <a:off x="2749550" y="1542166"/>
              <a:ext cx="3530600" cy="11567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749550" y="3459866"/>
              <a:ext cx="3530600" cy="11567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49550" y="5415666"/>
              <a:ext cx="3530600" cy="11567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739117" y="1387564"/>
            <a:ext cx="353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010101001001011100101001010101010101010100111010101100111000110100111001010101100110110000011010010010101000100110011001001001100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2739117" y="3348830"/>
            <a:ext cx="3695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mov</a:t>
            </a:r>
            <a:r>
              <a:rPr lang="en-US" i="1" dirty="0" smtClean="0"/>
              <a:t>	abx3e321,	e32</a:t>
            </a:r>
          </a:p>
          <a:p>
            <a:r>
              <a:rPr lang="en-US" i="1" dirty="0" err="1" smtClean="0"/>
              <a:t>mov</a:t>
            </a:r>
            <a:r>
              <a:rPr lang="en-US" i="1" dirty="0" smtClean="0"/>
              <a:t> 	324aev,231fba1</a:t>
            </a:r>
          </a:p>
          <a:p>
            <a:r>
              <a:rPr lang="en-US" i="1" dirty="0" err="1" smtClean="0"/>
              <a:t>eax</a:t>
            </a:r>
            <a:r>
              <a:rPr lang="en-US" i="1" dirty="0" smtClean="0"/>
              <a:t> 	f2va33,ffa3a34</a:t>
            </a:r>
          </a:p>
          <a:p>
            <a:r>
              <a:rPr lang="en-US" i="1" dirty="0" err="1" smtClean="0"/>
              <a:t>edx</a:t>
            </a:r>
            <a:r>
              <a:rPr lang="en-US" i="1" dirty="0" smtClean="0"/>
              <a:t>	249gjfa,23f2fa</a:t>
            </a:r>
            <a:endParaRPr lang="en-US" i="1" dirty="0"/>
          </a:p>
        </p:txBody>
      </p:sp>
      <p:cxnSp>
        <p:nvCxnSpPr>
          <p:cNvPr id="18" name="Straight Arrow Connector 17"/>
          <p:cNvCxnSpPr>
            <a:stCxn id="5" idx="2"/>
            <a:endCxn id="10" idx="0"/>
          </p:cNvCxnSpPr>
          <p:nvPr/>
        </p:nvCxnSpPr>
        <p:spPr>
          <a:xfrm>
            <a:off x="4498067" y="2771864"/>
            <a:ext cx="0" cy="3937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1" idx="0"/>
          </p:cNvCxnSpPr>
          <p:nvPr/>
        </p:nvCxnSpPr>
        <p:spPr>
          <a:xfrm>
            <a:off x="4498067" y="4689564"/>
            <a:ext cx="0" cy="431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86334" y="1803062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urryUp-Regular"/>
              </a:rPr>
              <a:t>Binary</a:t>
            </a:r>
            <a:endParaRPr lang="en-US" dirty="0">
              <a:latin typeface="HurryUp-Regula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6767" y="3742898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urryUp-Regular"/>
              </a:rPr>
              <a:t>Assembly</a:t>
            </a:r>
            <a:endParaRPr lang="en-US" dirty="0">
              <a:latin typeface="HurryUp-Regular"/>
            </a:endParaRPr>
          </a:p>
        </p:txBody>
      </p:sp>
      <p:sp>
        <p:nvSpPr>
          <p:cNvPr id="29" name="Explosion 2 28"/>
          <p:cNvSpPr/>
          <p:nvPr/>
        </p:nvSpPr>
        <p:spPr>
          <a:xfrm rot="2137297">
            <a:off x="6917705" y="5060783"/>
            <a:ext cx="1807357" cy="1657877"/>
          </a:xfrm>
          <a:prstGeom prst="irregularSeal2">
            <a:avLst/>
          </a:prstGeom>
          <a:solidFill>
            <a:srgbClr val="FFFF00"/>
          </a:solidFill>
          <a:effectLst>
            <a:glow rad="139700">
              <a:srgbClr val="FFC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6752317" y="5679130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urryUp-Regular"/>
              </a:rPr>
              <a:t>Scratch</a:t>
            </a:r>
            <a:endParaRPr lang="en-US" dirty="0">
              <a:latin typeface="HurryUp-Regular"/>
            </a:endParaRPr>
          </a:p>
        </p:txBody>
      </p:sp>
      <p:sp>
        <p:nvSpPr>
          <p:cNvPr id="33" name="Down Arrow 32"/>
          <p:cNvSpPr/>
          <p:nvPr/>
        </p:nvSpPr>
        <p:spPr>
          <a:xfrm rot="10800000">
            <a:off x="7626348" y="2609324"/>
            <a:ext cx="420007" cy="73950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10800000">
            <a:off x="7621813" y="4232408"/>
            <a:ext cx="420007" cy="739506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Anthony\Pictures\Screenshots\Screenshot (3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18467" y="5304630"/>
            <a:ext cx="3816350" cy="1156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1714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8438"/>
            <a:ext cx="9144000" cy="868362"/>
          </a:xfrm>
        </p:spPr>
        <p:txBody>
          <a:bodyPr/>
          <a:lstStyle/>
          <a:p>
            <a:r>
              <a:rPr lang="en-US" dirty="0" smtClean="0">
                <a:latin typeface="HurryUp-Regular"/>
              </a:rPr>
              <a:t>Starting / Using Scratch</a:t>
            </a:r>
            <a:endParaRPr lang="en-US" dirty="0">
              <a:latin typeface="HurryUp-Regular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62187" y="1203708"/>
            <a:ext cx="9605670" cy="4352140"/>
          </a:xfrm>
          <a:prstGeom prst="rect">
            <a:avLst/>
          </a:prstGeom>
        </p:spPr>
        <p:txBody>
          <a:bodyPr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HurryUp-Regular"/>
                <a:cs typeface="HurryUp-Regular"/>
              </a:rPr>
              <a:t>To Start Scratch</a:t>
            </a:r>
          </a:p>
          <a:p>
            <a:pPr lvl="1"/>
            <a:r>
              <a:rPr lang="en-US" dirty="0" smtClean="0">
                <a:latin typeface="HurryUp-Regular"/>
                <a:cs typeface="HurryUp-Regular"/>
              </a:rPr>
              <a:t>Click the Google Chrome Icon On your desktop</a:t>
            </a:r>
          </a:p>
          <a:p>
            <a:pPr lvl="1"/>
            <a:r>
              <a:rPr lang="en-US" dirty="0" smtClean="0">
                <a:latin typeface="HurryUp-Regular"/>
                <a:cs typeface="HurryUp-Regular"/>
              </a:rPr>
              <a:t>go to Scratch.mit.edu</a:t>
            </a:r>
          </a:p>
          <a:p>
            <a:pPr lvl="1"/>
            <a:endParaRPr lang="en-US" dirty="0" smtClean="0">
              <a:latin typeface="HurryUp-Regular"/>
              <a:cs typeface="HurryUp-Regular"/>
            </a:endParaRPr>
          </a:p>
          <a:p>
            <a:r>
              <a:rPr lang="en-US" dirty="0" smtClean="0">
                <a:latin typeface="HurryUp-Regular"/>
                <a:cs typeface="HurryUp-Regular"/>
              </a:rPr>
              <a:t>To begin log into scratch</a:t>
            </a:r>
          </a:p>
          <a:p>
            <a:pPr lvl="1"/>
            <a:r>
              <a:rPr lang="en-US" dirty="0" smtClean="0">
                <a:latin typeface="HurryUp-Regular"/>
                <a:cs typeface="HurryUp-Regular"/>
              </a:rPr>
              <a:t>Click “</a:t>
            </a:r>
            <a:r>
              <a:rPr lang="en-US" i="1" dirty="0" smtClean="0">
                <a:latin typeface="HurryUp-Regular"/>
                <a:cs typeface="HurryUp-Regular"/>
              </a:rPr>
              <a:t>Sign in” in the top right corner</a:t>
            </a:r>
          </a:p>
          <a:p>
            <a:pPr lvl="1"/>
            <a:r>
              <a:rPr lang="en-US" dirty="0" smtClean="0">
                <a:latin typeface="HurryUp-Regular"/>
                <a:cs typeface="HurryUp-Regular"/>
              </a:rPr>
              <a:t>Username: School ID</a:t>
            </a:r>
          </a:p>
          <a:p>
            <a:pPr lvl="1"/>
            <a:r>
              <a:rPr lang="en-US" dirty="0" smtClean="0">
                <a:latin typeface="HurryUp-Regular"/>
                <a:cs typeface="HurryUp-Regular"/>
              </a:rPr>
              <a:t>Password: (capital P) Password1</a:t>
            </a:r>
          </a:p>
          <a:p>
            <a:r>
              <a:rPr lang="en-US" dirty="0" smtClean="0">
                <a:latin typeface="HurryUp-Regular"/>
                <a:cs typeface="HurryUp-Regular"/>
              </a:rPr>
              <a:t>Now let’s write our first program! </a:t>
            </a:r>
            <a:endParaRPr lang="en-US" dirty="0">
              <a:latin typeface="HurryUp-Regular"/>
              <a:cs typeface="HurryUp-Regular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834" y="2016347"/>
            <a:ext cx="3905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7624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urryUp-Regular"/>
                <a:cs typeface="HurryUp-Regular"/>
              </a:rPr>
              <a:t>Introduction to Scratch and Computer principles through creating a game</a:t>
            </a:r>
            <a:endParaRPr lang="en-US" dirty="0">
              <a:latin typeface="HurryUp-Regular"/>
              <a:cs typeface="HurryUp-Regular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urryUp-Regular"/>
                <a:cs typeface="HurryUp-Regular"/>
              </a:rPr>
              <a:t>Super Swimmer</a:t>
            </a:r>
            <a:endParaRPr lang="en-US" dirty="0">
              <a:latin typeface="HurryUp-Regular"/>
              <a:cs typeface="HurryUp-Regular"/>
            </a:endParaRPr>
          </a:p>
        </p:txBody>
      </p:sp>
      <p:pic>
        <p:nvPicPr>
          <p:cNvPr id="6" name="Picture 5" descr="TechDayLogo_v2_edit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645" t="19434" r="21712" b="26533"/>
          <a:stretch/>
        </p:blipFill>
        <p:spPr>
          <a:xfrm>
            <a:off x="6447440" y="0"/>
            <a:ext cx="2696560" cy="37055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7399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762000" y="1714500"/>
            <a:ext cx="738187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>
                <a:latin typeface="HurryUp-Regular" pitchFamily="82" charset="0"/>
              </a:rPr>
              <a:t>Super Swimmer Is a game originally created by Peter </a:t>
            </a:r>
            <a:r>
              <a:rPr lang="en-US" sz="1700" dirty="0" err="1" smtClean="0">
                <a:latin typeface="HurryUp-Regular" pitchFamily="82" charset="0"/>
              </a:rPr>
              <a:t>mountanos</a:t>
            </a:r>
            <a:r>
              <a:rPr lang="en-US" sz="1700" dirty="0" smtClean="0">
                <a:latin typeface="HurryUp-Regular" pitchFamily="82" charset="0"/>
              </a:rPr>
              <a:t> Using Scratch</a:t>
            </a:r>
          </a:p>
          <a:p>
            <a:pPr algn="ctr"/>
            <a:endParaRPr lang="en-US" sz="1700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2628900" y="746641"/>
            <a:ext cx="3872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urryUp-Regular" pitchFamily="82" charset="0"/>
              </a:rPr>
              <a:t>Super Swimmer</a:t>
            </a:r>
            <a:endParaRPr lang="en-US" sz="3200" dirty="0">
              <a:latin typeface="HurryUp-Regular" pitchFamily="8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76360" y="4438650"/>
            <a:ext cx="5753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  <a:hlinkClick r:id="rId2"/>
              </a:rPr>
              <a:t>Try out Peter’s version of super swimmer   here!</a:t>
            </a:r>
          </a:p>
          <a:p>
            <a:r>
              <a:rPr lang="en-US" u="sng" dirty="0" smtClean="0">
                <a:hlinkClick r:id="rId2"/>
              </a:rPr>
              <a:t>http://scratch.mit.edu/projects/3310840/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0" y="2591663"/>
            <a:ext cx="7576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</a:rPr>
              <a:t>The objective of the game is to collect as many fish as you can while avoiding the sharks</a:t>
            </a:r>
            <a:endParaRPr lang="en-US" dirty="0">
              <a:latin typeface="HurryUp-Regular" pitchFamily="8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38225" y="3533775"/>
            <a:ext cx="743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urryUp-Regular" pitchFamily="82" charset="0"/>
              </a:rPr>
              <a:t>Today you will learn about some of the basics of programming through making a super swimmer game of your own!</a:t>
            </a:r>
            <a:endParaRPr lang="en-US" dirty="0">
              <a:latin typeface="HurryUp-Regular" pitchFamily="8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00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313613" cy="868362"/>
          </a:xfrm>
        </p:spPr>
        <p:txBody>
          <a:bodyPr/>
          <a:lstStyle/>
          <a:p>
            <a:r>
              <a:rPr lang="en-US" dirty="0" smtClean="0">
                <a:latin typeface="HurryUp-Regular" pitchFamily="82" charset="0"/>
              </a:rPr>
              <a:t>Setting up super Swimmer</a:t>
            </a:r>
            <a:endParaRPr lang="en-US" dirty="0">
              <a:latin typeface="HurryUp-Regular" pitchFamily="82" charset="0"/>
            </a:endParaRPr>
          </a:p>
        </p:txBody>
      </p:sp>
      <p:pic>
        <p:nvPicPr>
          <p:cNvPr id="9" name="Picture 8" descr="set up.png"/>
          <p:cNvPicPr>
            <a:picLocks noChangeAspect="1"/>
          </p:cNvPicPr>
          <p:nvPr/>
        </p:nvPicPr>
        <p:blipFill>
          <a:blip r:embed="rId2" cstate="print"/>
          <a:srcRect t="5167" b="3833"/>
          <a:stretch>
            <a:fillRect/>
          </a:stretch>
        </p:blipFill>
        <p:spPr>
          <a:xfrm>
            <a:off x="914400" y="1659433"/>
            <a:ext cx="7381875" cy="41984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585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urryUp-Regular"/>
              </a:rPr>
              <a:t>Moving Our Diver</a:t>
            </a:r>
            <a:endParaRPr lang="en-US" dirty="0"/>
          </a:p>
        </p:txBody>
      </p:sp>
      <p:pic>
        <p:nvPicPr>
          <p:cNvPr id="6" name="Picture 5" descr="Screenshot (5).png"/>
          <p:cNvPicPr>
            <a:picLocks noChangeAspect="1"/>
          </p:cNvPicPr>
          <p:nvPr/>
        </p:nvPicPr>
        <p:blipFill>
          <a:blip r:embed="rId2" cstate="print"/>
          <a:srcRect t="8167" b="4500"/>
          <a:stretch>
            <a:fillRect/>
          </a:stretch>
        </p:blipFill>
        <p:spPr>
          <a:xfrm>
            <a:off x="931863" y="1570593"/>
            <a:ext cx="7296150" cy="39824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53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urryUp-Regular"/>
              </a:rPr>
              <a:t>Moving Our Diver Revised</a:t>
            </a:r>
            <a:endParaRPr lang="en-US" sz="2800" dirty="0"/>
          </a:p>
        </p:txBody>
      </p:sp>
      <p:pic>
        <p:nvPicPr>
          <p:cNvPr id="5" name="Picture 4" descr="Screenshot (7).png"/>
          <p:cNvPicPr>
            <a:picLocks noChangeAspect="1"/>
          </p:cNvPicPr>
          <p:nvPr/>
        </p:nvPicPr>
        <p:blipFill>
          <a:blip r:embed="rId2" cstate="print"/>
          <a:srcRect t="8167" b="9667"/>
          <a:stretch>
            <a:fillRect/>
          </a:stretch>
        </p:blipFill>
        <p:spPr>
          <a:xfrm>
            <a:off x="188913" y="1726892"/>
            <a:ext cx="8804558" cy="45215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3221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Inkwel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19508</TotalTime>
  <Words>695</Words>
  <Application>Microsoft Office PowerPoint</Application>
  <PresentationFormat>On-screen Show (4:3)</PresentationFormat>
  <Paragraphs>90</Paragraphs>
  <Slides>25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Inkwell</vt:lpstr>
      <vt:lpstr>Introduction to Programming using Scratch</vt:lpstr>
      <vt:lpstr>What is Code?</vt:lpstr>
      <vt:lpstr>Code</vt:lpstr>
      <vt:lpstr>Starting / Using Scratch</vt:lpstr>
      <vt:lpstr>Super Swimmer</vt:lpstr>
      <vt:lpstr>Slide 6</vt:lpstr>
      <vt:lpstr>Setting up super Swimmer</vt:lpstr>
      <vt:lpstr>Moving Our Diver</vt:lpstr>
      <vt:lpstr>Moving Our Diver Revised</vt:lpstr>
      <vt:lpstr>Adding The Shark</vt:lpstr>
      <vt:lpstr>Getting the Shark to move</vt:lpstr>
      <vt:lpstr>Adding lose sprite</vt:lpstr>
      <vt:lpstr>Test your game</vt:lpstr>
      <vt:lpstr>Making the shark random</vt:lpstr>
      <vt:lpstr>Adding our first fish</vt:lpstr>
      <vt:lpstr>Making our first variable</vt:lpstr>
      <vt:lpstr>Fixing our problem</vt:lpstr>
      <vt:lpstr>Making a time variable &amp; Initializing variables </vt:lpstr>
      <vt:lpstr>Adding win sprite</vt:lpstr>
      <vt:lpstr>Altering Scuba Steve/Sally’s script to account for time</vt:lpstr>
      <vt:lpstr>Slide 21</vt:lpstr>
      <vt:lpstr>Adding more fish</vt:lpstr>
      <vt:lpstr>Making the clam a rare catch</vt:lpstr>
      <vt:lpstr>Finishing your game</vt:lpstr>
      <vt:lpstr>Challenge</vt:lpstr>
    </vt:vector>
  </TitlesOfParts>
  <Company>pDm Development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using Python</dc:title>
  <dc:creator>Peter Mountanos</dc:creator>
  <cp:lastModifiedBy>Anthony Consoli</cp:lastModifiedBy>
  <cp:revision>134</cp:revision>
  <dcterms:created xsi:type="dcterms:W3CDTF">2013-10-24T21:33:55Z</dcterms:created>
  <dcterms:modified xsi:type="dcterms:W3CDTF">2014-01-23T18:57:21Z</dcterms:modified>
</cp:coreProperties>
</file>